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  <p:sldMasterId id="2147483699" r:id="rId2"/>
  </p:sldMasterIdLst>
  <p:sldIdLst>
    <p:sldId id="259" r:id="rId3"/>
    <p:sldId id="257" r:id="rId4"/>
    <p:sldId id="264" r:id="rId5"/>
    <p:sldId id="265" r:id="rId6"/>
    <p:sldId id="266" r:id="rId7"/>
    <p:sldId id="268" r:id="rId8"/>
    <p:sldId id="271" r:id="rId9"/>
    <p:sldId id="272" r:id="rId10"/>
    <p:sldId id="273" r:id="rId11"/>
    <p:sldId id="274" r:id="rId12"/>
    <p:sldId id="267" r:id="rId13"/>
    <p:sldId id="275" r:id="rId14"/>
    <p:sldId id="277" r:id="rId15"/>
    <p:sldId id="280" r:id="rId16"/>
    <p:sldId id="278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16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2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984" y="1628505"/>
            <a:ext cx="5089600" cy="169532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16985" y="1464865"/>
            <a:ext cx="1848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58" y="4692764"/>
            <a:ext cx="2116667" cy="14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9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78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0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3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3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6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94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9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64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08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9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4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9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0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3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2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6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0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1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6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1" y="1452414"/>
            <a:ext cx="7271658" cy="39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07186"/>
              </p:ext>
            </p:extLst>
          </p:nvPr>
        </p:nvGraphicFramePr>
        <p:xfrm>
          <a:off x="361950" y="1352551"/>
          <a:ext cx="11506201" cy="5181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5485"/>
                <a:gridCol w="1778315"/>
                <a:gridCol w="2705100"/>
                <a:gridCol w="2838450"/>
                <a:gridCol w="2228851"/>
              </a:tblGrid>
              <a:tr h="52437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2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1" u="sng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Qualitative </a:t>
                      </a:r>
                      <a:r>
                        <a:rPr lang="en-US" sz="28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Analysis: </a:t>
                      </a:r>
                      <a:endParaRPr lang="en-US" sz="2800" b="1" i="0" u="sng" strike="noStrike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3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No. of Plant Parasitic Nematodes (PPN) 100 </a:t>
                      </a: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 of suspension: </a:t>
                      </a:r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481</a:t>
                      </a:r>
                      <a:endParaRPr lang="en-US" sz="2400" b="0" i="0" u="none" strike="noStrike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3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Pratylenchus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 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Hoplolaimus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Helicotylenchus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Meloidogyne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094"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37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Nos. of PPN contains </a:t>
                      </a:r>
                      <a:r>
                        <a:rPr lang="en-US" sz="2400" b="0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Pratylenchus</a:t>
                      </a:r>
                      <a:r>
                        <a:rPr lang="en-US" sz="2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37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PPN contains </a:t>
                      </a:r>
                      <a:r>
                        <a:rPr lang="en-US" sz="2400" b="0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Pratylenchus</a:t>
                      </a:r>
                      <a:r>
                        <a:rPr lang="en-US" sz="2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202/481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1170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Nos. of PPN contains </a:t>
                      </a:r>
                      <a:r>
                        <a:rPr lang="en-US" sz="2400" b="0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Pratylenchus</a:t>
                      </a:r>
                      <a:r>
                        <a:rPr lang="en-US" sz="2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202/481*100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857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</a:t>
                      </a:r>
                      <a:r>
                        <a:rPr lang="en-US" sz="2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2400" b="1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Pratylenchus</a:t>
                      </a:r>
                      <a:r>
                        <a:rPr lang="en-US" sz="2400" b="1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spp. in sample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41.99%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1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PLANT PARASITIC NEMATODES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pic>
        <p:nvPicPr>
          <p:cNvPr id="2050" name="Picture 2" descr="slide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6"/>
          <a:stretch/>
        </p:blipFill>
        <p:spPr bwMode="auto">
          <a:xfrm>
            <a:off x="1619250" y="1352549"/>
            <a:ext cx="9029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Dynamics of Plant Parasitic Nematodes (PPN) Associated with Sugarcane Roots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03232"/>
              </p:ext>
            </p:extLst>
          </p:nvPr>
        </p:nvGraphicFramePr>
        <p:xfrm>
          <a:off x="1046069" y="1352551"/>
          <a:ext cx="10099862" cy="46738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56725"/>
                <a:gridCol w="4243137"/>
              </a:tblGrid>
              <a:tr h="524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PPN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500 </a:t>
                      </a:r>
                      <a:r>
                        <a:rPr lang="en-US" sz="2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Soil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Basti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Ghazi Shah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Ashaba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Lakhnana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Chiniot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Pakkay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Khaira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8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Plant Parasitic Nematodes (PPN) Associated with Sugarcane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8274"/>
              </p:ext>
            </p:extLst>
          </p:nvPr>
        </p:nvGraphicFramePr>
        <p:xfrm>
          <a:off x="361951" y="1352551"/>
          <a:ext cx="11552143" cy="5201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23605"/>
                <a:gridCol w="1824143"/>
                <a:gridCol w="1701099"/>
                <a:gridCol w="1701098"/>
                <a:gridCol w="1701099"/>
                <a:gridCol w="1701099"/>
              </a:tblGrid>
              <a:tr h="4631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Identification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PPN at Genera Level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125">
                <a:tc vMerge="1"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Praty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(%)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Helico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Hoplo</a:t>
                      </a: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Hemi. 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Melido</a:t>
                      </a:r>
                      <a:r>
                        <a:rPr lang="en-US" sz="2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(%)</a:t>
                      </a:r>
                      <a:endParaRPr lang="en-US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Basti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Ghazi Shah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 (61)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 (42)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 (23)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(10)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Ashaba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 (22)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 (41)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 (42)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(7)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Lakhnana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 (45)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 (25)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(15)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Chiniot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 (41)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Pakkay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(3)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Khaira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(7)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 (35)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(3)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(5)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080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= Not received,            +  = Present in samples,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++ = Common           and             +++ = Widespread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2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Regarding Cane Yield and Sugar Recovery in Plant and </a:t>
            </a:r>
            <a:r>
              <a:rPr lang="en-US" sz="3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Ratoon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crops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68776"/>
              </p:ext>
            </p:extLst>
          </p:nvPr>
        </p:nvGraphicFramePr>
        <p:xfrm>
          <a:off x="508188" y="1352551"/>
          <a:ext cx="11175625" cy="52230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87996"/>
                <a:gridCol w="2048627"/>
                <a:gridCol w="2110707"/>
                <a:gridCol w="1908949"/>
                <a:gridCol w="2219346"/>
              </a:tblGrid>
              <a:tr h="6359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 Crop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Ratoon</a:t>
                      </a: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Crop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1536">
                <a:tc v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Cane Yield</a:t>
                      </a:r>
                      <a:endParaRPr lang="en-US" sz="2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(Tons/ha)</a:t>
                      </a:r>
                      <a:endParaRPr lang="en-US" sz="2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Recovery (%)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Cane Yield</a:t>
                      </a:r>
                      <a:endParaRPr lang="en-US" sz="22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(Tons/ha)</a:t>
                      </a:r>
                      <a:endParaRPr lang="en-US" sz="2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</a:t>
                      </a:r>
                      <a:r>
                        <a:rPr lang="en-US" sz="2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Recovery (%)</a:t>
                      </a:r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Basti</a:t>
                      </a:r>
                      <a:r>
                        <a:rPr lang="en-US" sz="2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Ghazi Shah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Ashaba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70.20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Lakhnana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Chiniot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9.45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Pakkay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120.51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102.4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10.07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5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Kot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Khaira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115.62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2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430" y="1352549"/>
            <a:ext cx="11013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the basis of soil sample analysis the plant parasitic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Nematodes;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Pratylenchus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Helicotylenchus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Hoplolaimus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Hemicriconemoid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Meloidogyne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found the most of genera.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 was more severe in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ratoon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crops than plant crop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results indicated that higher population of nematodes were found in loose/sandy soils.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Previous studies has shown that nematodes caused a significant reduction in cane yield and sugar recovery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DF3292-60E6-34DD-2893-C3613A21B4E3}"/>
              </a:ext>
            </a:extLst>
          </p:cNvPr>
          <p:cNvSpPr txBox="1"/>
          <p:nvPr/>
        </p:nvSpPr>
        <p:spPr>
          <a:xfrm>
            <a:off x="636489" y="707482"/>
            <a:ext cx="3834828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1" b="1" dirty="0"/>
              <a:t>Thank you!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8" y="4248150"/>
            <a:ext cx="2392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0"/>
              <a:ext cx="59436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579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37429D1-0ECC-4FB5-F2FC-DAD6312B50DC}"/>
              </a:ext>
            </a:extLst>
          </p:cNvPr>
          <p:cNvSpPr/>
          <p:nvPr/>
        </p:nvSpPr>
        <p:spPr>
          <a:xfrm>
            <a:off x="-32545" y="-18375"/>
            <a:ext cx="12224545" cy="68763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 defTabSz="60955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AFAFA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43809" y="306509"/>
            <a:ext cx="11704383" cy="17254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ON DISTRIBUTION OF PLANT PARASITIC NEMATODES IN SUGARCANE GROWING AREAS OF JHANG</a:t>
            </a:r>
            <a:endParaRPr lang="en-US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22302" y="5836024"/>
            <a:ext cx="11347396" cy="618565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SHEIKHOO SUGAR MILLS LIMITED, KOT ADDU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670106"/>
              </p:ext>
            </p:extLst>
          </p:nvPr>
        </p:nvGraphicFramePr>
        <p:xfrm>
          <a:off x="485455" y="3236685"/>
          <a:ext cx="11525889" cy="1086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454"/>
                <a:gridCol w="8135435"/>
              </a:tblGrid>
              <a:tr h="50938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Presented</a:t>
                      </a:r>
                      <a:r>
                        <a:rPr lang="en-US" sz="2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: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Aamir</a:t>
                      </a:r>
                      <a:r>
                        <a:rPr lang="en-US" sz="2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Shahazad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68014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 :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</a:t>
                      </a:r>
                      <a:r>
                        <a:rPr lang="en-US" sz="2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Scientist (Research &amp; Development)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56368"/>
            <a:ext cx="10515600" cy="10398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72837"/>
              </p:ext>
            </p:extLst>
          </p:nvPr>
        </p:nvGraphicFramePr>
        <p:xfrm>
          <a:off x="323850" y="1368425"/>
          <a:ext cx="11563350" cy="1982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9810"/>
                <a:gridCol w="2608788"/>
                <a:gridCol w="1970831"/>
                <a:gridCol w="2289810"/>
                <a:gridCol w="2404111"/>
              </a:tblGrid>
              <a:tr h="9628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Sugarcane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(tons)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 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(Tons/ha)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Recovery (%)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1,259,594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88,615,674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48">
                <a:tc gridSpan="5">
                  <a:txBody>
                    <a:bodyPr/>
                    <a:lstStyle/>
                    <a:p>
                      <a:pPr algn="r"/>
                      <a:r>
                        <a:rPr lang="en-US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(PSMA annual report,</a:t>
                      </a:r>
                      <a:r>
                        <a:rPr lang="en-US" sz="1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2021-22)</a:t>
                      </a:r>
                      <a:endParaRPr lang="en-US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867" marR="788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562350"/>
            <a:ext cx="11753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Sugarcane is an important cash crop of Pakistan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Unfortunately yield obtained at present, do not fulfill the local crushing requirements, this might be due to several factors, among them plant parasitic nematodes become the serious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because of continuous growing of same crop year after year and poor knowledge about 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pest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Sasser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Freckman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(1987), an estimated overall average annual yield loss on the world’s major crop due to damage caused by plant parasitic nematodes is 12.3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0398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NEMATODES?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11906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Nematodes are a fascinating, biologically diverse group of organisms.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 30,000 species of round worms are found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Nematoda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Hugot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et. al., 2001)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typically ranging in size from 0.2 mm to over 6 m.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Nematode body structure is relatively simple and characterized as limbless, cylindrical, and elongated.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Plant parasitic nematodes possess a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“hollow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stylet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rupture the wall of roots for entrance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3687762"/>
            <a:ext cx="12058650" cy="3170238"/>
            <a:chOff x="0" y="3687762"/>
            <a:chExt cx="12058650" cy="31702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0" t="3611" r="1987" b="49446"/>
            <a:stretch/>
          </p:blipFill>
          <p:spPr>
            <a:xfrm>
              <a:off x="0" y="3687762"/>
              <a:ext cx="9582150" cy="31702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8325" y="3687762"/>
              <a:ext cx="2600325" cy="3170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86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PLANT PARASITIC NEMATODES DAMAGE?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" y="1123950"/>
            <a:ext cx="109156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Damage: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Mechanically injuring or destroy plant cells and tissues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Secreting enzymes and toxins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Root system,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stunted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and dieback</a:t>
            </a: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Damage: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Synergism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nutrient rich medium for other pathogens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 as vectors – for spreading of other fungal and bacterial diseases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yield </a:t>
            </a:r>
          </a:p>
        </p:txBody>
      </p:sp>
    </p:spTree>
    <p:extLst>
      <p:ext uri="{BB962C8B-B14F-4D97-AF65-F5344CB8AC3E}">
        <p14:creationId xmlns:p14="http://schemas.microsoft.com/office/powerpoint/2010/main" val="33950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Importance Of Plant Parasitic Nematodes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pic>
        <p:nvPicPr>
          <p:cNvPr id="1026" name="Picture 2" descr="economic importance of a pp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20957" r="21713" b="9414"/>
          <a:stretch/>
        </p:blipFill>
        <p:spPr bwMode="auto">
          <a:xfrm>
            <a:off x="3119438" y="1196181"/>
            <a:ext cx="5953125" cy="54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6152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Estimated Annual Yield Losses Due To Damage by Plant Parasitic Nematodes Worldwide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55166"/>
              </p:ext>
            </p:extLst>
          </p:nvPr>
        </p:nvGraphicFramePr>
        <p:xfrm>
          <a:off x="361948" y="1771650"/>
          <a:ext cx="11487152" cy="46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2"/>
                <a:gridCol w="1882588"/>
                <a:gridCol w="4308662"/>
                <a:gridCol w="2000250"/>
              </a:tblGrid>
              <a:tr h="6320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sustaining crops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Economically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Important Crops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Loss (%)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7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Sugarcane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Cotton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7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Citrus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7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Eggplant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7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Barley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20.60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7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Banana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Forages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0790">
                <a:tc gridSpan="4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Reference: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 based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worldwide survey of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Nematologists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Walia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2014)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METHODS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950" y="1714500"/>
            <a:ext cx="11515725" cy="3136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SOIL SAMPLING </a:t>
            </a:r>
          </a:p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ISOLATION OF NEMATODES (Whitehead and Hemming, 2001)</a:t>
            </a:r>
          </a:p>
          <a:p>
            <a:pPr marL="342900" indent="-34290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AND QUALITATIVE ANALYSIS</a:t>
            </a:r>
          </a:p>
        </p:txBody>
      </p:sp>
    </p:spTree>
    <p:extLst>
      <p:ext uri="{BB962C8B-B14F-4D97-AF65-F5344CB8AC3E}">
        <p14:creationId xmlns:p14="http://schemas.microsoft.com/office/powerpoint/2010/main" val="821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56368"/>
            <a:ext cx="10515600" cy="103981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0"/>
            <a:ext cx="1314450" cy="13525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66709"/>
              </p:ext>
            </p:extLst>
          </p:nvPr>
        </p:nvGraphicFramePr>
        <p:xfrm>
          <a:off x="361950" y="1352551"/>
          <a:ext cx="11506201" cy="51816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5485"/>
                <a:gridCol w="2295573"/>
                <a:gridCol w="2264042"/>
                <a:gridCol w="1828800"/>
                <a:gridCol w="3162301"/>
              </a:tblGrid>
              <a:tr h="52437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2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Quantitative Analysis: </a:t>
                      </a:r>
                      <a:endParaRPr lang="en-US" sz="2800" b="1" i="0" u="sng" strike="noStrike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3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Nematodes Population in 5 ml of suspension: </a:t>
                      </a:r>
                      <a:endParaRPr lang="en-US" sz="2400" b="0" i="0" u="none" strike="noStrike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4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Samples: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1586"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094"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37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ml of  suspension contains nematodes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3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ml of suspension contains nematodes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1305/5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1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ml of suspension contains nematodes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1305/5*100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857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Nematodes found in 500 </a:t>
                      </a:r>
                      <a:r>
                        <a:rPr lang="en-US" sz="2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</a:t>
                      </a:r>
                      <a:r>
                        <a:rPr lang="en-US" sz="2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soil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26,100 Nematodes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2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851</Words>
  <Application>Microsoft Office PowerPoint</Application>
  <PresentationFormat>Widescreen</PresentationFormat>
  <Paragraphs>225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Retrospect</vt:lpstr>
      <vt:lpstr>Office Theme</vt:lpstr>
      <vt:lpstr>PowerPoint Presentation</vt:lpstr>
      <vt:lpstr>PowerPoint Presentation</vt:lpstr>
      <vt:lpstr>INTRODUCTION</vt:lpstr>
      <vt:lpstr>WHAT ARE NEMATODES?</vt:lpstr>
      <vt:lpstr>HOW PLANT PARASITIC NEMATODES DAMAGE?</vt:lpstr>
      <vt:lpstr>Economic Importance Of Plant Parasitic Nematodes</vt:lpstr>
      <vt:lpstr>Summary of Estimated Annual Yield Losses Due To Damage by Plant Parasitic Nematodes Worldwide</vt:lpstr>
      <vt:lpstr>MATERIALS AND METHODS</vt:lpstr>
      <vt:lpstr>RESULTS AND DISCUSSION</vt:lpstr>
      <vt:lpstr>RESULTS AND DISCUSSION</vt:lpstr>
      <vt:lpstr>TYPES OF PLANT PARASITIC NEMATODES</vt:lpstr>
      <vt:lpstr>Population Dynamics of Plant Parasitic Nematodes (PPN) Associated with Sugarcane Roots</vt:lpstr>
      <vt:lpstr>Identification of Plant Parasitic Nematodes (PPN) Associated with Sugarcane </vt:lpstr>
      <vt:lpstr>Data Regarding Cane Yield and Sugar Recovery in Plant and Ratoon crops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Aamir Shahazad</dc:creator>
  <cp:lastModifiedBy>Aamir Shahazad</cp:lastModifiedBy>
  <cp:revision>63</cp:revision>
  <dcterms:created xsi:type="dcterms:W3CDTF">2023-09-09T17:32:21Z</dcterms:created>
  <dcterms:modified xsi:type="dcterms:W3CDTF">2023-09-11T19:45:14Z</dcterms:modified>
</cp:coreProperties>
</file>